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185"/>
    <a:srgbClr val="FF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5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7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10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60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61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75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7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8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91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24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6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75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BEFED-2CF2-4F92-9DEA-5F86F952F9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B6FA8-8CDD-421A-8B5D-F9904A16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10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角丸四角形 30"/>
          <p:cNvSpPr/>
          <p:nvPr/>
        </p:nvSpPr>
        <p:spPr>
          <a:xfrm>
            <a:off x="219074" y="4184879"/>
            <a:ext cx="6420483" cy="973565"/>
          </a:xfrm>
          <a:prstGeom prst="roundRect">
            <a:avLst>
              <a:gd name="adj" fmla="val 3936"/>
            </a:avLst>
          </a:prstGeom>
          <a:solidFill>
            <a:srgbClr val="FFE5F0"/>
          </a:solidFill>
          <a:ln w="25400" cap="flat" cmpd="sng" algn="ctr">
            <a:noFill/>
            <a:prstDash val="solid"/>
          </a:ln>
          <a:effectLst/>
        </p:spPr>
        <p:txBody>
          <a:bodyPr lIns="91412" tIns="45706" rIns="91412" bIns="45706" rtlCol="0" anchor="ctr"/>
          <a:lstStyle/>
          <a:p>
            <a:pPr marL="0" marR="0" lvl="0" indent="0" algn="ctr" defTabSz="14746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6714" y="1248246"/>
            <a:ext cx="6372843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厚生労働省では、これまで公正な採用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選考（</a:t>
            </a:r>
            <a:r>
              <a:rPr kumimoji="1" lang="en-US" altLang="ja-JP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１）を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確保する観点から、一般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財団</a:t>
            </a:r>
            <a:endParaRPr kumimoji="1" lang="en-US" altLang="ja-JP" sz="12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日本規格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協会（以下「日本規格協会」という。）が、ＪＩＳ規格の解説の様式例において示して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いた履歴書の様式例の使用を推奨していました。</a:t>
            </a:r>
            <a:endParaRPr kumimoji="1" lang="en-US" altLang="ja-JP" sz="12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２年７月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に日本規格協会が、ＪＩＳ規格の解説の様式例から履歴書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様式例を削除したため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、厚生労働省で新たな履歴書の様式について検討を行い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、事業主の皆様に広く参考にしていただくための様式例（厚生労働省履歴書様式例）を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作成しました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（別添ご参照）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採用選考時に使用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する履歴書の様式については、本様式例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を参考に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しつつ、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公正な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採用選考を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お願いします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。履歴書の様式に本様式例と異なる記載欄を設ける場合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は、公正な採用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選考の観点に特にご留意をお願い</a:t>
            </a:r>
            <a:r>
              <a:rPr kumimoji="1" lang="ja-JP" altLang="en-US" sz="12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します</a:t>
            </a:r>
            <a:r>
              <a:rPr kumimoji="1" lang="ja-JP" altLang="en-US" sz="12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１）厚生労働省では、応募者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に広く門戸を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開き、本人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のもつ適性・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能力を基準とした公正な採用選考を推進しています。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4753" y="5563174"/>
            <a:ext cx="6283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性別欄</a:t>
            </a:r>
            <a:r>
              <a:rPr kumimoji="1"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は任意記載欄と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なります。</a:t>
            </a:r>
            <a:endParaRPr kumimoji="1" lang="en-US" altLang="ja-JP" sz="14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・性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自認の多様な在り方に対応するため、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〔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男・女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〕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の選択ではなく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任意記載欄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としました。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・応募者が記載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したい内容で記載することが可能となります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応募者が記載を希望しない場合は、未記載となる場合があります。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6664" y="6580548"/>
            <a:ext cx="2573451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様式例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を活用する際の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留意点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46121" y="958744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－１－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74279" y="25761"/>
            <a:ext cx="2375613" cy="254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21937" eaLnBrk="1" hangingPunct="1">
              <a:lnSpc>
                <a:spcPts val="2000"/>
              </a:lnSpc>
              <a:defRPr/>
            </a:pPr>
            <a:r>
              <a:rPr lang="ja-JP" altLang="en-US" sz="1400" spc="11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事業主の皆</a:t>
            </a:r>
            <a:r>
              <a:rPr lang="ja-JP" altLang="en-US" sz="1400" spc="11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さまへ</a:t>
            </a:r>
            <a:endParaRPr lang="en-US" altLang="ja-JP" sz="1400" spc="11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5231" y="268931"/>
            <a:ext cx="6863231" cy="986951"/>
          </a:xfrm>
          <a:prstGeom prst="rect">
            <a:avLst/>
          </a:prstGeom>
          <a:solidFill>
            <a:srgbClr val="1031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161381">
              <a:lnSpc>
                <a:spcPts val="2900"/>
              </a:lnSpc>
            </a:pPr>
            <a:r>
              <a:rPr kumimoji="1" lang="ja-JP" altLang="en-US" sz="2200" b="1" kern="0" spc="11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新たな履歴書の様式例の作成について</a:t>
            </a:r>
            <a:endParaRPr kumimoji="1" lang="en-US" altLang="ja-JP" sz="2200" b="1" kern="0" spc="11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1161381">
              <a:lnSpc>
                <a:spcPts val="1800"/>
              </a:lnSpc>
            </a:pPr>
            <a:r>
              <a:rPr kumimoji="1" lang="ja-JP" altLang="en-US" sz="1450" kern="0" spc="11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厚生労働省が作成した「様式例」を参考にして</a:t>
            </a:r>
            <a:r>
              <a:rPr kumimoji="1" lang="ja-JP" altLang="en-US" sz="1450" kern="0" spc="11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450" kern="0" spc="11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1161381">
              <a:lnSpc>
                <a:spcPts val="1800"/>
              </a:lnSpc>
            </a:pPr>
            <a:r>
              <a:rPr kumimoji="1" lang="ja-JP" altLang="en-US" sz="1450" kern="0" spc="11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公正</a:t>
            </a:r>
            <a:r>
              <a:rPr kumimoji="1" lang="ja-JP" altLang="en-US" sz="1450" kern="0" spc="11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な採用選考</a:t>
            </a:r>
            <a:r>
              <a:rPr kumimoji="1" lang="ja-JP" altLang="en-US" sz="1450" kern="0" spc="11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の取り組み</a:t>
            </a:r>
            <a:r>
              <a:rPr kumimoji="1" lang="ja-JP" altLang="en-US" sz="1450" kern="0" spc="11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をお願いします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20219" y="4203976"/>
            <a:ext cx="6144197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性別欄は任意記載欄となります。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5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各欄（「通勤時間」「扶養家族数（配偶者を除く）」「配偶者」「配偶者の扶養義務」）の４項目は設けないこととします。</a:t>
            </a:r>
            <a:endParaRPr kumimoji="1" lang="en-US" altLang="ja-JP" sz="11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R="0" lvl="0" algn="l" defTabSz="914400" rtl="0" eaLnBrk="1" fontAlgn="auto" latinLnBrk="0" hangingPunct="1">
              <a:lnSpc>
                <a:spcPts val="1500"/>
              </a:lnSpc>
              <a:spcBef>
                <a:spcPts val="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具体的に異なる箇所（詳細）は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P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３の別添をご参照ください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053B0485-00BC-3E4F-B797-35CB015D43DD}"/>
              </a:ext>
            </a:extLst>
          </p:cNvPr>
          <p:cNvSpPr/>
          <p:nvPr/>
        </p:nvSpPr>
        <p:spPr>
          <a:xfrm>
            <a:off x="219074" y="3886186"/>
            <a:ext cx="2776675" cy="265750"/>
          </a:xfrm>
          <a:prstGeom prst="roundRect">
            <a:avLst>
              <a:gd name="adj" fmla="val 0"/>
            </a:avLst>
          </a:prstGeom>
          <a:solidFill>
            <a:srgbClr val="103185"/>
          </a:solidFill>
          <a:ln w="76200">
            <a:noFill/>
          </a:ln>
        </p:spPr>
        <p:txBody>
          <a:bodyPr anchor="ctr"/>
          <a:lstStyle/>
          <a:p>
            <a:pPr algn="ctr" defTabSz="591055">
              <a:lnSpc>
                <a:spcPct val="130000"/>
              </a:lnSpc>
              <a:spcAft>
                <a:spcPts val="796"/>
              </a:spcAft>
              <a:defRPr/>
            </a:pPr>
            <a:r>
              <a:rPr lang="ja-JP" altLang="en-US" sz="1100" b="1" kern="0" spc="110" dirty="0" smtClean="0">
                <a:solidFill>
                  <a:srgbClr val="FFFFFF"/>
                </a:solidFill>
                <a:latin typeface="メイリオ"/>
                <a:ea typeface="メイリオ"/>
                <a:cs typeface="Noto Sans CJK JP DemiLight" charset="-128"/>
              </a:rPr>
              <a:t>変更点</a:t>
            </a:r>
            <a:r>
              <a:rPr lang="ja-JP" altLang="en-US" sz="900" b="1" kern="0" spc="110" dirty="0" smtClean="0">
                <a:solidFill>
                  <a:srgbClr val="FFFFFF"/>
                </a:solidFill>
                <a:latin typeface="メイリオ"/>
                <a:ea typeface="メイリオ"/>
                <a:cs typeface="Noto Sans CJK JP DemiLight" charset="-128"/>
              </a:rPr>
              <a:t>（従来の履歴書様式例と異なる点）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19074" y="5519773"/>
            <a:ext cx="6409511" cy="3957442"/>
          </a:xfrm>
          <a:prstGeom prst="rect">
            <a:avLst/>
          </a:prstGeom>
          <a:noFill/>
          <a:ln w="19050" cap="flat" cmpd="sng" algn="ctr">
            <a:solidFill>
              <a:srgbClr val="FDF3B9">
                <a:lumMod val="50000"/>
              </a:srgbClr>
            </a:solidFill>
            <a:prstDash val="solid"/>
            <a:miter lim="800000"/>
          </a:ln>
          <a:effectLst/>
        </p:spPr>
        <p:txBody>
          <a:bodyPr lIns="35249" tIns="35249" rIns="35249" bIns="35249" rtlCol="0" anchor="ctr"/>
          <a:lstStyle/>
          <a:p>
            <a:pPr marL="167874" marR="0" lvl="0" indent="-167874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ja-JP" altLang="en-US" sz="1371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7"/>
          <p:cNvSpPr/>
          <p:nvPr/>
        </p:nvSpPr>
        <p:spPr>
          <a:xfrm>
            <a:off x="377217" y="5247169"/>
            <a:ext cx="2060172" cy="272421"/>
          </a:xfrm>
          <a:custGeom>
            <a:avLst/>
            <a:gdLst>
              <a:gd name="connsiteX0" fmla="*/ 0 w 1621492"/>
              <a:gd name="connsiteY0" fmla="*/ 0 h 297013"/>
              <a:gd name="connsiteX1" fmla="*/ 1621492 w 1621492"/>
              <a:gd name="connsiteY1" fmla="*/ 0 h 297013"/>
              <a:gd name="connsiteX2" fmla="*/ 1621492 w 1621492"/>
              <a:gd name="connsiteY2" fmla="*/ 297013 h 297013"/>
              <a:gd name="connsiteX3" fmla="*/ 0 w 1621492"/>
              <a:gd name="connsiteY3" fmla="*/ 297013 h 297013"/>
              <a:gd name="connsiteX4" fmla="*/ 0 w 1621492"/>
              <a:gd name="connsiteY4" fmla="*/ 0 h 297013"/>
              <a:gd name="connsiteX0" fmla="*/ 0 w 1796117"/>
              <a:gd name="connsiteY0" fmla="*/ 0 h 297013"/>
              <a:gd name="connsiteX1" fmla="*/ 1621492 w 1796117"/>
              <a:gd name="connsiteY1" fmla="*/ 0 h 297013"/>
              <a:gd name="connsiteX2" fmla="*/ 1796117 w 1796117"/>
              <a:gd name="connsiteY2" fmla="*/ 297013 h 297013"/>
              <a:gd name="connsiteX3" fmla="*/ 0 w 1796117"/>
              <a:gd name="connsiteY3" fmla="*/ 297013 h 297013"/>
              <a:gd name="connsiteX4" fmla="*/ 0 w 1796117"/>
              <a:gd name="connsiteY4" fmla="*/ 0 h 29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6117" h="297013">
                <a:moveTo>
                  <a:pt x="0" y="0"/>
                </a:moveTo>
                <a:lnTo>
                  <a:pt x="1621492" y="0"/>
                </a:lnTo>
                <a:lnTo>
                  <a:pt x="1796117" y="297013"/>
                </a:lnTo>
                <a:lnTo>
                  <a:pt x="0" y="297013"/>
                </a:lnTo>
                <a:lnTo>
                  <a:pt x="0" y="0"/>
                </a:lnTo>
                <a:close/>
              </a:path>
            </a:pathLst>
          </a:custGeom>
          <a:solidFill>
            <a:srgbClr val="FDF3B9">
              <a:lumMod val="50000"/>
            </a:srgbClr>
          </a:solidFill>
          <a:ln>
            <a:solidFill>
              <a:srgbClr val="FDF3B9">
                <a:lumMod val="50000"/>
              </a:srgbClr>
            </a:solidFill>
          </a:ln>
        </p:spPr>
        <p:txBody>
          <a:bodyPr wrap="none" lIns="0" tIns="35249" rIns="140997" bIns="0" rtlCol="0" anchor="ctr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71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「性別欄」の扱い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685" y="6820076"/>
            <a:ext cx="5991966" cy="2580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性別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の把握が必要な場合に、面接等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で適切な方法により確認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することは可能です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応募者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の中には自らの性を履歴書に記載したり、面接時等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に述べること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望まない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kumimoji="1"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ます。その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ため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、制度上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特定の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性別の者を就業させる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できない場合（坑内業務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部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等）や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、男女の応募者数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を把握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したり（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２）、女性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が相当程度少ない会社に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おいて女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性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を積極的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に採用する（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３）場合など、性別の確認が必要な場合には、理由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応募者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本人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の十分な納得の上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で行うよう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お願いします。性別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回答を強要することのない　　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ようご配慮をお願い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します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２）女性活躍推進法第８条、第９条、第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条、第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条の規定に基づき、一般事業主行動計画の策定のための把握・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分析や目標設定、情報公表にあたり、また、えるぼし・プラチナえるぼしの認定申請にあたり、男女別の採用に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おける競争倍率を把握する必要がある場合。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３）男女雇用機会均等法第８条の規定に基づき、女性が相当程度少ない会社において、女性を積極的に採用する必要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がある場合。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性別欄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の記載内容や、未記載である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ことで採否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を決めることはない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ようお願い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354101" y="6563454"/>
            <a:ext cx="6145335" cy="2777766"/>
          </a:xfrm>
          <a:prstGeom prst="rect">
            <a:avLst/>
          </a:prstGeom>
          <a:noFill/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30541" y="9561545"/>
            <a:ext cx="1327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LL030419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01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5757870" y="17028"/>
            <a:ext cx="1082348" cy="307777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 smtClean="0"/>
              <a:t>（別添２）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5920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20087" y="545181"/>
            <a:ext cx="6365966" cy="2080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en-US" altLang="ja-JP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通勤時間」「扶養家族数（配偶者を除く）」「配偶者」「配偶者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400" b="1" dirty="0" smtClean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扶養</a:t>
            </a:r>
            <a:r>
              <a:rPr kumimoji="1"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義務」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の各欄</a:t>
            </a:r>
            <a:r>
              <a:rPr kumimoji="1"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は設けないことに</a:t>
            </a:r>
            <a:r>
              <a:rPr kumimoji="1"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しました。</a:t>
            </a:r>
            <a:endParaRPr kumimoji="1" lang="en-US" altLang="ja-JP" sz="14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・上記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４つの欄は、特に応募者のプライバシーの要素が非常に高い情報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ことなど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踏まえ、新た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な履歴書の様式例では項目欄として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設けないこと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としました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500"/>
              </a:spcBef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・なお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、下記①～⑤の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事項に関連して、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「通勤時間」「扶養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家族数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（配偶者を除く）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」「配偶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500"/>
              </a:spcBef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者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」「配偶者の扶養義務」に記載された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情報を把握して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いた場合は、公正な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採用選考に留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500"/>
              </a:spcBef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意</a:t>
            </a:r>
            <a:r>
              <a:rPr kumimoji="1"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上で、下記の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質問例を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参考に面接時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等に確認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するようにしてください。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400"/>
              </a:spcBef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 超過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勤務・休日出勤関係、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 緊急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対応関係、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 配置先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関係、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 転勤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、⑤ その他</a:t>
            </a:r>
            <a:endParaRPr kumimoji="1"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0087" y="468983"/>
            <a:ext cx="6409511" cy="7347169"/>
          </a:xfrm>
          <a:prstGeom prst="rect">
            <a:avLst/>
          </a:prstGeom>
          <a:noFill/>
          <a:ln w="19050" cap="flat" cmpd="sng" algn="ctr">
            <a:solidFill>
              <a:srgbClr val="FDF3B9">
                <a:lumMod val="50000"/>
              </a:srgbClr>
            </a:solidFill>
            <a:prstDash val="solid"/>
            <a:miter lim="800000"/>
          </a:ln>
          <a:effectLst/>
        </p:spPr>
        <p:txBody>
          <a:bodyPr lIns="35249" tIns="35249" rIns="35249" bIns="35249" rtlCol="0" anchor="ctr"/>
          <a:lstStyle/>
          <a:p>
            <a:pPr marL="167874" marR="0" lvl="0" indent="-167874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ja-JP" altLang="en-US" sz="1371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7"/>
          <p:cNvSpPr/>
          <p:nvPr/>
        </p:nvSpPr>
        <p:spPr>
          <a:xfrm>
            <a:off x="378230" y="196380"/>
            <a:ext cx="2060172" cy="272421"/>
          </a:xfrm>
          <a:custGeom>
            <a:avLst/>
            <a:gdLst>
              <a:gd name="connsiteX0" fmla="*/ 0 w 1621492"/>
              <a:gd name="connsiteY0" fmla="*/ 0 h 297013"/>
              <a:gd name="connsiteX1" fmla="*/ 1621492 w 1621492"/>
              <a:gd name="connsiteY1" fmla="*/ 0 h 297013"/>
              <a:gd name="connsiteX2" fmla="*/ 1621492 w 1621492"/>
              <a:gd name="connsiteY2" fmla="*/ 297013 h 297013"/>
              <a:gd name="connsiteX3" fmla="*/ 0 w 1621492"/>
              <a:gd name="connsiteY3" fmla="*/ 297013 h 297013"/>
              <a:gd name="connsiteX4" fmla="*/ 0 w 1621492"/>
              <a:gd name="connsiteY4" fmla="*/ 0 h 297013"/>
              <a:gd name="connsiteX0" fmla="*/ 0 w 1796117"/>
              <a:gd name="connsiteY0" fmla="*/ 0 h 297013"/>
              <a:gd name="connsiteX1" fmla="*/ 1621492 w 1796117"/>
              <a:gd name="connsiteY1" fmla="*/ 0 h 297013"/>
              <a:gd name="connsiteX2" fmla="*/ 1796117 w 1796117"/>
              <a:gd name="connsiteY2" fmla="*/ 297013 h 297013"/>
              <a:gd name="connsiteX3" fmla="*/ 0 w 1796117"/>
              <a:gd name="connsiteY3" fmla="*/ 297013 h 297013"/>
              <a:gd name="connsiteX4" fmla="*/ 0 w 1796117"/>
              <a:gd name="connsiteY4" fmla="*/ 0 h 29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6117" h="297013">
                <a:moveTo>
                  <a:pt x="0" y="0"/>
                </a:moveTo>
                <a:lnTo>
                  <a:pt x="1621492" y="0"/>
                </a:lnTo>
                <a:lnTo>
                  <a:pt x="1796117" y="297013"/>
                </a:lnTo>
                <a:lnTo>
                  <a:pt x="0" y="297013"/>
                </a:lnTo>
                <a:lnTo>
                  <a:pt x="0" y="0"/>
                </a:lnTo>
                <a:close/>
              </a:path>
            </a:pathLst>
          </a:custGeom>
          <a:solidFill>
            <a:srgbClr val="FDF3B9">
              <a:lumMod val="50000"/>
            </a:srgbClr>
          </a:solidFill>
          <a:ln>
            <a:solidFill>
              <a:srgbClr val="FDF3B9">
                <a:lumMod val="50000"/>
              </a:srgbClr>
            </a:solidFill>
          </a:ln>
        </p:spPr>
        <p:txBody>
          <a:bodyPr wrap="none" lIns="0" tIns="35249" rIns="140997" bIns="0" rtlCol="0" anchor="ctr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71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0" lang="ja-JP" altLang="en-US" sz="1371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0" lang="ja-JP" altLang="en-US" sz="1371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下記４項目は設けず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52174" y="2701435"/>
            <a:ext cx="6145335" cy="4940335"/>
          </a:xfrm>
          <a:prstGeom prst="rect">
            <a:avLst/>
          </a:prstGeom>
          <a:noFill/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2649" y="6504023"/>
            <a:ext cx="6164384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パート労働者の場合）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・扶養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の範囲内での勤務などは必要ありますか？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上記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質問は、面接者全員に行うようお願いします。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これら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の質問を行う必要がある場合は、あらかじめ求人票や募集要領等に、関係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情報を記載してください。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（特に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上記①～④に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7382" y="7816152"/>
            <a:ext cx="64034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1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様式例</a:t>
            </a:r>
            <a:r>
              <a:rPr kumimoji="1" lang="ja-JP" altLang="en-US" sz="11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の活用</a:t>
            </a:r>
            <a:r>
              <a:rPr kumimoji="1" lang="ja-JP" altLang="en-US" sz="11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に関するその他の留意事項</a:t>
            </a:r>
            <a:endParaRPr kumimoji="1" lang="en-US" altLang="ja-JP" sz="1100" b="1" u="sng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労働省が作成した履歴書の様式は参考として示したもの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であり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、各企業が必要に応じ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この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様式例以外の履歴書やエントリーシート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を活用することも可能です。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ts val="2000"/>
              </a:lnSpc>
              <a:spcBef>
                <a:spcPts val="400"/>
              </a:spcBef>
              <a:buFont typeface="Wingdings" panose="05000000000000000000" pitchFamily="2" charset="2"/>
              <a:buChar char="l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なお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、様式例と異なる様式の履歴書などを活用する場合には、公正な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採用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選考の観点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好ましく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ない項目を設けることは行わない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よう、十分ご留意をお願いします。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46121" y="958744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－２－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7822" y="2807355"/>
            <a:ext cx="6296474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（参考）面接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時に確認する際の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質問例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 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超過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勤務・休日出勤関係</a:t>
            </a:r>
            <a:endParaRPr kumimoji="1"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・当社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では時期により早朝出勤、深夜までの残業、休日出勤をお願いする場合が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ありますが、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対応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は可能でしょうか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？また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、対応ができない場合、朝何時から、また夜は何時頃まで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あれば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勤務が可能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でしょう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対応関係</a:t>
            </a:r>
            <a:endParaRPr kumimoji="1"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・○○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により当番制でオンコール対応（○○分以内の出勤）がありますが、対応は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可能で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しょう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配置先</a:t>
            </a:r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</a:t>
            </a:r>
            <a:endParaRPr kumimoji="1"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・配置先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は複数の営業所が候補となりますが、どの営業所でも勤務は可能でしょうか？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・配置先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について配慮して欲しいことがあれば、その理由とともに教えてください。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④ 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転勤関係</a:t>
            </a:r>
            <a:endParaRPr kumimoji="1"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・転勤をお願いする場合がありますが、対応は可能でしょうか？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・転勤のお願いにあたり配慮すべきことはありますか？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 </a:t>
            </a:r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endParaRPr kumimoji="1"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・当社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で勤めるにあたり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、配慮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すべきこと等、お伺い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しておいた方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が良いことはありますか？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・通勤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時間が概ね○○分以上の場合、宿舎の利用もできますが、希望はありますか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1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42" y="772652"/>
            <a:ext cx="6281541" cy="414879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34" y="5464810"/>
            <a:ext cx="6340068" cy="379476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54940" y="675006"/>
            <a:ext cx="31341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新た</a:t>
            </a:r>
            <a:r>
              <a:rPr kumimoji="1" lang="ja-JP" altLang="en-US" sz="10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な履歴書の様式例</a:t>
            </a:r>
            <a:r>
              <a:rPr kumimoji="1" lang="ja-JP" altLang="en-US" sz="1000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（厚生労働省履歴書様式例）</a:t>
            </a:r>
            <a:endParaRPr kumimoji="1" lang="ja-JP" altLang="en-US" sz="1000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0971" y="5212081"/>
            <a:ext cx="3775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（参考）従来の履歴書様式例</a:t>
            </a:r>
            <a:r>
              <a:rPr kumimoji="1" lang="ja-JP" altLang="en-US" sz="1000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（ＪＩＳ規格の履歴書様式例）</a:t>
            </a:r>
            <a:endParaRPr kumimoji="1" lang="ja-JP" altLang="en-US" sz="1000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119721" y="1583954"/>
            <a:ext cx="990600" cy="1708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62102" y="4817090"/>
            <a:ext cx="1481142" cy="1275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5594350" y="7368540"/>
            <a:ext cx="901700" cy="930910"/>
          </a:xfrm>
          <a:prstGeom prst="roundRect">
            <a:avLst>
              <a:gd name="adj" fmla="val 418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831977" y="6015037"/>
            <a:ext cx="339725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30250" y="9202740"/>
            <a:ext cx="1085850" cy="568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1755702" y="4778197"/>
            <a:ext cx="1119738" cy="215444"/>
            <a:chOff x="3028950" y="4467230"/>
            <a:chExt cx="1614277" cy="215444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3341685" y="4467230"/>
              <a:ext cx="130154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記載内容の変更</a:t>
              </a:r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 flipH="1" flipV="1">
              <a:off x="3028950" y="4572000"/>
              <a:ext cx="336546" cy="1285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角丸四角形 27"/>
            <p:cNvSpPr/>
            <p:nvPr/>
          </p:nvSpPr>
          <p:spPr>
            <a:xfrm>
              <a:off x="3376608" y="4490094"/>
              <a:ext cx="1201741" cy="17035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2171699" y="6079051"/>
            <a:ext cx="1846724" cy="342488"/>
            <a:chOff x="2222501" y="1437201"/>
            <a:chExt cx="1916047" cy="342488"/>
          </a:xfrm>
        </p:grpSpPr>
        <p:cxnSp>
          <p:nvCxnSpPr>
            <p:cNvPr id="32" name="直線矢印コネクタ 31"/>
            <p:cNvCxnSpPr>
              <a:endCxn id="15" idx="3"/>
            </p:cNvCxnSpPr>
            <p:nvPr/>
          </p:nvCxnSpPr>
          <p:spPr>
            <a:xfrm flipH="1" flipV="1">
              <a:off x="2222501" y="1458912"/>
              <a:ext cx="917922" cy="225655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角丸四角形 32"/>
            <p:cNvSpPr/>
            <p:nvPr/>
          </p:nvSpPr>
          <p:spPr>
            <a:xfrm>
              <a:off x="3074987" y="1441135"/>
              <a:ext cx="990600" cy="33855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988960" y="1437201"/>
              <a:ext cx="1149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「男・女」選択から</a:t>
              </a:r>
              <a:endParaRPr kumimoji="1" lang="en-US" altLang="ja-JP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任意記載に変更</a:t>
              </a: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4235450" y="7804150"/>
            <a:ext cx="1346200" cy="215444"/>
            <a:chOff x="4248150" y="7423150"/>
            <a:chExt cx="1346200" cy="215444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248150" y="7423150"/>
              <a:ext cx="11079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右記４つの欄を削除</a:t>
              </a: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4293711" y="7423150"/>
              <a:ext cx="1008539" cy="21544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7" name="直線矢印コネクタ 36"/>
            <p:cNvCxnSpPr/>
            <p:nvPr/>
          </p:nvCxnSpPr>
          <p:spPr>
            <a:xfrm>
              <a:off x="5302250" y="7524750"/>
              <a:ext cx="2921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/>
        </p:nvGrpSpPr>
        <p:grpSpPr>
          <a:xfrm>
            <a:off x="1822451" y="9201150"/>
            <a:ext cx="1106011" cy="215444"/>
            <a:chOff x="3162300" y="4419600"/>
            <a:chExt cx="1106011" cy="215444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3365500" y="4419600"/>
              <a:ext cx="9028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記載内容の変更</a:t>
              </a:r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 flipH="1" flipV="1">
              <a:off x="3162300" y="4464690"/>
              <a:ext cx="241300" cy="5144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角丸四角形 40"/>
            <p:cNvSpPr/>
            <p:nvPr/>
          </p:nvSpPr>
          <p:spPr>
            <a:xfrm>
              <a:off x="3409950" y="4451990"/>
              <a:ext cx="800100" cy="17035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110321" y="1448023"/>
            <a:ext cx="1245310" cy="367852"/>
            <a:chOff x="2433639" y="1422465"/>
            <a:chExt cx="1245310" cy="367852"/>
          </a:xfrm>
        </p:grpSpPr>
        <p:cxnSp>
          <p:nvCxnSpPr>
            <p:cNvPr id="19" name="直線矢印コネクタ 18"/>
            <p:cNvCxnSpPr>
              <a:stCxn id="20" idx="1"/>
            </p:cNvCxnSpPr>
            <p:nvPr/>
          </p:nvCxnSpPr>
          <p:spPr>
            <a:xfrm flipH="1">
              <a:off x="2433639" y="1591742"/>
              <a:ext cx="21265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角丸四角形 19"/>
            <p:cNvSpPr/>
            <p:nvPr/>
          </p:nvSpPr>
          <p:spPr>
            <a:xfrm>
              <a:off x="2646289" y="1422465"/>
              <a:ext cx="990600" cy="33855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570953" y="1451763"/>
              <a:ext cx="11079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「男・女」選択から</a:t>
              </a:r>
              <a:endParaRPr kumimoji="1" lang="en-US" altLang="ja-JP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任意記載に変更</a:t>
              </a:r>
            </a:p>
          </p:txBody>
        </p:sp>
      </p:grpSp>
      <p:sp>
        <p:nvSpPr>
          <p:cNvPr id="44" name="角丸四角形 43"/>
          <p:cNvSpPr/>
          <p:nvPr/>
        </p:nvSpPr>
        <p:spPr>
          <a:xfrm>
            <a:off x="344485" y="9122563"/>
            <a:ext cx="2679703" cy="655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3036905" y="9115421"/>
            <a:ext cx="513498" cy="215444"/>
            <a:chOff x="3162300" y="4419600"/>
            <a:chExt cx="843870" cy="215444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3365500" y="4419600"/>
              <a:ext cx="64067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削除</a:t>
              </a:r>
            </a:p>
          </p:txBody>
        </p:sp>
        <p:cxnSp>
          <p:nvCxnSpPr>
            <p:cNvPr id="47" name="直線矢印コネクタ 46"/>
            <p:cNvCxnSpPr/>
            <p:nvPr/>
          </p:nvCxnSpPr>
          <p:spPr>
            <a:xfrm flipH="1" flipV="1">
              <a:off x="3162300" y="4464690"/>
              <a:ext cx="241300" cy="5144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角丸四角形 47"/>
            <p:cNvSpPr/>
            <p:nvPr/>
          </p:nvSpPr>
          <p:spPr>
            <a:xfrm>
              <a:off x="3409950" y="4451990"/>
              <a:ext cx="548600" cy="17035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6149340" y="243623"/>
            <a:ext cx="472440" cy="261610"/>
          </a:xfrm>
          <a:prstGeom prst="rect">
            <a:avLst/>
          </a:prstGeom>
          <a:noFill/>
          <a:ln w="12700">
            <a:solidFill>
              <a:srgbClr val="1031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別添</a:t>
            </a:r>
            <a:endParaRPr kumimoji="1" lang="ja-JP" altLang="en-US" sz="1100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246121" y="958744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－３－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053B0485-00BC-3E4F-B797-35CB015D43DD}"/>
              </a:ext>
            </a:extLst>
          </p:cNvPr>
          <p:cNvSpPr/>
          <p:nvPr/>
        </p:nvSpPr>
        <p:spPr>
          <a:xfrm>
            <a:off x="219074" y="243623"/>
            <a:ext cx="2776675" cy="265750"/>
          </a:xfrm>
          <a:prstGeom prst="roundRect">
            <a:avLst>
              <a:gd name="adj" fmla="val 0"/>
            </a:avLst>
          </a:prstGeom>
          <a:solidFill>
            <a:srgbClr val="103185"/>
          </a:solidFill>
          <a:ln w="76200">
            <a:noFill/>
          </a:ln>
        </p:spPr>
        <p:txBody>
          <a:bodyPr anchor="ctr"/>
          <a:lstStyle/>
          <a:p>
            <a:pPr algn="ctr" defTabSz="591055">
              <a:lnSpc>
                <a:spcPct val="130000"/>
              </a:lnSpc>
              <a:spcAft>
                <a:spcPts val="796"/>
              </a:spcAft>
              <a:defRPr/>
            </a:pPr>
            <a:r>
              <a:rPr lang="ja-JP" altLang="en-US" sz="1100" b="1" kern="0" spc="110" dirty="0" smtClean="0">
                <a:solidFill>
                  <a:srgbClr val="FFFFFF"/>
                </a:solidFill>
                <a:latin typeface="メイリオ"/>
                <a:ea typeface="メイリオ"/>
                <a:cs typeface="Noto Sans CJK JP DemiLight" charset="-128"/>
              </a:rPr>
              <a:t>履歴書様式の主な変更点</a:t>
            </a:r>
            <a:endParaRPr lang="ja-JP" altLang="en-US" sz="900" b="1" kern="0" spc="110" dirty="0" smtClean="0">
              <a:solidFill>
                <a:srgbClr val="FFFFFF"/>
              </a:solidFill>
              <a:latin typeface="メイリオ"/>
              <a:ea typeface="メイリオ"/>
              <a:cs typeface="Noto Sans CJK JP DemiLight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0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3378</TotalTime>
  <Words>1420</Words>
  <Application>Microsoft Office PowerPoint</Application>
  <PresentationFormat>A4 210 x 297 mm</PresentationFormat>
  <Paragraphs>91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Noto Sans CJK JP DemiLight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矢野 誇須樹(yano-kazuki)</dc:creator>
  <cp:lastModifiedBy>比嘉 淳二(higa-junji)</cp:lastModifiedBy>
  <cp:revision>195</cp:revision>
  <cp:lastPrinted>2021-04-21T04:36:54Z</cp:lastPrinted>
  <dcterms:created xsi:type="dcterms:W3CDTF">2021-01-27T01:44:01Z</dcterms:created>
  <dcterms:modified xsi:type="dcterms:W3CDTF">2021-05-25T07:31:53Z</dcterms:modified>
</cp:coreProperties>
</file>